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72" r:id="rId4"/>
    <p:sldId id="271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6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4281-91D7-1546-9292-724E4EE553EB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19C6-6A86-9042-B338-98FDA84372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8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F19C6-6A86-9042-B338-98FDA843721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25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95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52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4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08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1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20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33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08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2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6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DBBE-8CDA-6E49-9341-4CB1E23241CE}" type="datetimeFigureOut">
              <a:rPr lang="nl-NL" smtClean="0"/>
              <a:t>31/08/14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2B37-EE70-014B-8467-03E46CD8C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54797"/>
            <a:ext cx="9144000" cy="5744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5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Machtige machines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728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6939"/>
            <a:ext cx="9116097" cy="417821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4704" y="91470"/>
            <a:ext cx="57494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truck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16085" y="1162752"/>
            <a:ext cx="40884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6,9 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20 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7,8 m breed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w</a:t>
            </a:r>
            <a:r>
              <a:rPr lang="nl-NL" sz="2800" b="1" dirty="0" smtClean="0">
                <a:solidFill>
                  <a:srgbClr val="0000FF"/>
                </a:solidFill>
              </a:rPr>
              <a:t>eegt 260 ton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Vervoert 350 ton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15670" y="1162752"/>
            <a:ext cx="2839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err="1">
                <a:solidFill>
                  <a:srgbClr val="0000FF"/>
                </a:solidFill>
              </a:rPr>
              <a:t>Terex</a:t>
            </a:r>
            <a:r>
              <a:rPr lang="nl-NL" sz="4000" b="1" dirty="0">
                <a:solidFill>
                  <a:srgbClr val="0000FF"/>
                </a:solidFill>
              </a:rPr>
              <a:t> ‘Titan’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4704" y="91470"/>
            <a:ext cx="7372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bulldozer</a:t>
            </a:r>
            <a:endParaRPr lang="nl-NL" sz="7200" dirty="0">
              <a:solidFill>
                <a:srgbClr val="0000FF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0237"/>
            <a:ext cx="8012738" cy="57377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16085" y="1162752"/>
            <a:ext cx="4088413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2300 pk </a:t>
            </a:r>
            <a:r>
              <a:rPr lang="nl-NL" sz="2400" b="1" dirty="0" smtClean="0">
                <a:solidFill>
                  <a:srgbClr val="0000FF"/>
                </a:solidFill>
              </a:rPr>
              <a:t>(paardenkracht)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w</a:t>
            </a:r>
            <a:r>
              <a:rPr lang="nl-NL" sz="2800" b="1" dirty="0" smtClean="0">
                <a:solidFill>
                  <a:srgbClr val="0000FF"/>
                </a:solidFill>
              </a:rPr>
              <a:t>eegt 258 ton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diameter banden 4 m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breedte banden 1,8 m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heft tot 72 ton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grijpt in één keer 40 m</a:t>
            </a:r>
            <a:r>
              <a:rPr lang="nl-NL" sz="2800" b="1" baseline="30000" dirty="0" smtClean="0">
                <a:solidFill>
                  <a:srgbClr val="0000FF"/>
                </a:solidFill>
              </a:rPr>
              <a:t>3</a:t>
            </a:r>
          </a:p>
          <a:p>
            <a:endParaRPr lang="nl-NL" sz="2800" b="1" baseline="30000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15670" y="1162752"/>
            <a:ext cx="4239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err="1">
                <a:solidFill>
                  <a:srgbClr val="0000FF"/>
                </a:solidFill>
              </a:rPr>
              <a:t>LeTourneau</a:t>
            </a:r>
            <a:r>
              <a:rPr lang="nl-NL" sz="4000" b="1" dirty="0">
                <a:solidFill>
                  <a:srgbClr val="0000FF"/>
                </a:solidFill>
              </a:rPr>
              <a:t> L-2350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5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762000"/>
            <a:ext cx="8255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6985000" cy="47244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4704" y="91470"/>
            <a:ext cx="64112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tractor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616085" y="1162752"/>
            <a:ext cx="408841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760 pk </a:t>
            </a:r>
            <a:r>
              <a:rPr lang="nl-NL" sz="2400" b="1" dirty="0" smtClean="0">
                <a:solidFill>
                  <a:srgbClr val="0000FF"/>
                </a:solidFill>
              </a:rPr>
              <a:t>(paardenkracht)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8,2 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6,1 m breed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4,3 m hoog</a:t>
            </a:r>
          </a:p>
          <a:p>
            <a:endParaRPr lang="nl-NL" sz="2800" b="1" dirty="0" smtClean="0">
              <a:solidFill>
                <a:srgbClr val="0000FF"/>
              </a:solidFill>
            </a:endParaRPr>
          </a:p>
          <a:p>
            <a:endParaRPr lang="nl-NL" sz="2800" b="1" baseline="30000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15670" y="1162752"/>
            <a:ext cx="179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Big Bud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20700"/>
            <a:ext cx="85979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758"/>
            <a:ext cx="7620000" cy="49022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4704" y="91470"/>
            <a:ext cx="7049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vliegtuig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71773" y="1162752"/>
            <a:ext cx="4088413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84 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88,4 m breed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18,1 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800 km/u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175 ton (leeg)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600 ton (maximum</a:t>
            </a:r>
            <a:br>
              <a:rPr lang="nl-NL" sz="2800" b="1" dirty="0" smtClean="0">
                <a:solidFill>
                  <a:srgbClr val="0000FF"/>
                </a:solidFill>
              </a:rPr>
            </a:br>
            <a:r>
              <a:rPr lang="nl-NL" sz="2800" b="1" dirty="0" smtClean="0">
                <a:solidFill>
                  <a:srgbClr val="0000FF"/>
                </a:solidFill>
              </a:rPr>
              <a:t>           startgewicht)</a:t>
            </a:r>
          </a:p>
          <a:p>
            <a:endParaRPr lang="nl-NL" sz="2800" b="1" dirty="0" smtClean="0">
              <a:solidFill>
                <a:srgbClr val="0000FF"/>
              </a:solidFill>
            </a:endParaRPr>
          </a:p>
          <a:p>
            <a:endParaRPr lang="nl-NL" sz="2800" b="1" baseline="30000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15670" y="1162752"/>
            <a:ext cx="3657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err="1">
                <a:solidFill>
                  <a:srgbClr val="0000FF"/>
                </a:solidFill>
              </a:rPr>
              <a:t>Antonov</a:t>
            </a:r>
            <a:r>
              <a:rPr lang="nl-NL" sz="4000" b="1" dirty="0">
                <a:solidFill>
                  <a:srgbClr val="0000FF"/>
                </a:solidFill>
              </a:rPr>
              <a:t> An-225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76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15670" y="1162752"/>
            <a:ext cx="4600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err="1">
                <a:solidFill>
                  <a:srgbClr val="0000FF"/>
                </a:solidFill>
              </a:rPr>
              <a:t>Maersk</a:t>
            </a:r>
            <a:r>
              <a:rPr lang="nl-NL" sz="4000" b="1" dirty="0">
                <a:solidFill>
                  <a:srgbClr val="0000FF"/>
                </a:solidFill>
              </a:rPr>
              <a:t> Triple E class</a:t>
            </a:r>
            <a:endParaRPr lang="nl-NL" sz="4000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24526" y="91470"/>
            <a:ext cx="9356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transportschip</a:t>
            </a:r>
            <a:endParaRPr lang="nl-NL" sz="7200" dirty="0">
              <a:solidFill>
                <a:srgbClr val="0000FF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1860"/>
            <a:ext cx="8890000" cy="35179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901938" y="1162752"/>
            <a:ext cx="5052863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400 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59 m breed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73 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23 knopen </a:t>
            </a:r>
            <a:r>
              <a:rPr lang="nl-NL" sz="2000" b="1" dirty="0" smtClean="0">
                <a:solidFill>
                  <a:srgbClr val="0000FF"/>
                </a:solidFill>
              </a:rPr>
              <a:t>(=43 km/u)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55.000 ton (leeg)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192.800 ton (vol)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2 schroeven </a:t>
            </a:r>
            <a:r>
              <a:rPr lang="nl-NL" sz="2000" b="1" dirty="0" smtClean="0">
                <a:solidFill>
                  <a:srgbClr val="0000FF"/>
                </a:solidFill>
              </a:rPr>
              <a:t>(diameter 9,8 m)</a:t>
            </a:r>
          </a:p>
          <a:p>
            <a:endParaRPr lang="nl-NL" sz="2800" b="1" dirty="0" smtClean="0">
              <a:solidFill>
                <a:srgbClr val="0000FF"/>
              </a:solidFill>
            </a:endParaRPr>
          </a:p>
          <a:p>
            <a:endParaRPr lang="nl-NL" sz="2800" b="1" baseline="30000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2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b="6668"/>
          <a:stretch/>
        </p:blipFill>
        <p:spPr>
          <a:xfrm>
            <a:off x="178613" y="1374782"/>
            <a:ext cx="8771889" cy="37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590"/>
            <a:ext cx="7994852" cy="572488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4704" y="91470"/>
            <a:ext cx="90216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graafmachine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16085" y="1162752"/>
            <a:ext cx="40884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95 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215 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45.500 ton zwaar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v</a:t>
            </a:r>
            <a:r>
              <a:rPr lang="nl-NL" sz="2800" b="1" dirty="0" smtClean="0">
                <a:solidFill>
                  <a:srgbClr val="0000FF"/>
                </a:solidFill>
              </a:rPr>
              <a:t>erwerkt 240.000 m3 </a:t>
            </a:r>
            <a:br>
              <a:rPr lang="nl-NL" sz="2800" b="1" dirty="0" smtClean="0">
                <a:solidFill>
                  <a:srgbClr val="0000FF"/>
                </a:solidFill>
              </a:rPr>
            </a:br>
            <a:r>
              <a:rPr lang="nl-NL" sz="2800" b="1" dirty="0" smtClean="0">
                <a:solidFill>
                  <a:srgbClr val="0000FF"/>
                </a:solidFill>
              </a:rPr>
              <a:t>    grond per dag</a:t>
            </a: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315670" y="1162752"/>
            <a:ext cx="2548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Bagger 288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1132" y="3027076"/>
            <a:ext cx="6989040" cy="3843703"/>
          </a:xfrm>
        </p:spPr>
      </p:pic>
      <p:sp>
        <p:nvSpPr>
          <p:cNvPr id="5" name="Rechthoek 4"/>
          <p:cNvSpPr/>
          <p:nvPr/>
        </p:nvSpPr>
        <p:spPr>
          <a:xfrm>
            <a:off x="-24526" y="91470"/>
            <a:ext cx="77381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helikopter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15670" y="1162752"/>
            <a:ext cx="2252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Mil Mi-26</a:t>
            </a:r>
            <a:endParaRPr lang="nl-NL" sz="4000" b="1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46196" y="1162752"/>
            <a:ext cx="2566807" cy="367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40 </a:t>
            </a:r>
            <a:r>
              <a:rPr lang="nl-NL" sz="2800" b="1" dirty="0" smtClean="0">
                <a:solidFill>
                  <a:srgbClr val="0000FF"/>
                </a:solidFill>
              </a:rPr>
              <a:t>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8,2 </a:t>
            </a:r>
            <a:r>
              <a:rPr lang="nl-NL" sz="2800" b="1" dirty="0" smtClean="0">
                <a:solidFill>
                  <a:srgbClr val="0000FF"/>
                </a:solidFill>
              </a:rPr>
              <a:t>m breed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8,15 </a:t>
            </a:r>
            <a:r>
              <a:rPr lang="nl-NL" sz="2800" b="1" dirty="0" smtClean="0">
                <a:solidFill>
                  <a:srgbClr val="0000FF"/>
                </a:solidFill>
              </a:rPr>
              <a:t>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295 km/u</a:t>
            </a:r>
            <a:endParaRPr lang="nl-NL" sz="2000" b="1" dirty="0" smtClean="0">
              <a:solidFill>
                <a:srgbClr val="0000FF"/>
              </a:solidFill>
            </a:endParaRPr>
          </a:p>
          <a:p>
            <a:r>
              <a:rPr lang="nl-NL" sz="2800" b="1" dirty="0" smtClean="0">
                <a:solidFill>
                  <a:srgbClr val="0000FF"/>
                </a:solidFill>
              </a:rPr>
              <a:t>28,2 ton </a:t>
            </a:r>
            <a:r>
              <a:rPr lang="nl-NL" sz="2800" b="1" dirty="0" smtClean="0">
                <a:solidFill>
                  <a:srgbClr val="0000FF"/>
                </a:solidFill>
              </a:rPr>
              <a:t>(leeg)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56 </a:t>
            </a:r>
            <a:r>
              <a:rPr lang="nl-NL" sz="2800" b="1" dirty="0" smtClean="0">
                <a:solidFill>
                  <a:srgbClr val="0000FF"/>
                </a:solidFill>
              </a:rPr>
              <a:t>ton (vol)</a:t>
            </a:r>
          </a:p>
          <a:p>
            <a:endParaRPr lang="nl-NL" sz="2800" b="1" dirty="0" smtClean="0">
              <a:solidFill>
                <a:srgbClr val="0000FF"/>
              </a:solidFill>
            </a:endParaRPr>
          </a:p>
          <a:p>
            <a:endParaRPr lang="nl-NL" sz="2800" b="1" baseline="30000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8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42" y="303324"/>
            <a:ext cx="8031807" cy="60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40" y="1747960"/>
            <a:ext cx="9345249" cy="39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74704" y="91470"/>
            <a:ext cx="7384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transport</a:t>
            </a:r>
            <a:endParaRPr lang="nl-NL" sz="7200" dirty="0">
              <a:solidFill>
                <a:srgbClr val="0000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71" y="2132405"/>
            <a:ext cx="7620000" cy="50546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489304" y="1200801"/>
            <a:ext cx="4088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35 m breed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40 m lang</a:t>
            </a:r>
          </a:p>
        </p:txBody>
      </p:sp>
      <p:sp>
        <p:nvSpPr>
          <p:cNvPr id="8" name="Rechthoek 7"/>
          <p:cNvSpPr/>
          <p:nvPr/>
        </p:nvSpPr>
        <p:spPr>
          <a:xfrm>
            <a:off x="315670" y="1162752"/>
            <a:ext cx="5550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err="1" smtClean="0">
                <a:solidFill>
                  <a:srgbClr val="0000FF"/>
                </a:solidFill>
              </a:rPr>
              <a:t>Nasa</a:t>
            </a:r>
            <a:r>
              <a:rPr lang="nl-NL" sz="4000" b="1" dirty="0" smtClean="0">
                <a:solidFill>
                  <a:srgbClr val="0000FF"/>
                </a:solidFill>
              </a:rPr>
              <a:t> </a:t>
            </a:r>
            <a:r>
              <a:rPr lang="nl-NL" sz="4000" b="1" dirty="0" err="1" smtClean="0">
                <a:solidFill>
                  <a:srgbClr val="0000FF"/>
                </a:solidFill>
              </a:rPr>
              <a:t>crawler</a:t>
            </a:r>
            <a:r>
              <a:rPr lang="nl-NL" sz="4000" b="1" dirty="0" err="1">
                <a:solidFill>
                  <a:srgbClr val="0000FF"/>
                </a:solidFill>
              </a:rPr>
              <a:t>-transporter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1700"/>
            <a:ext cx="7620000" cy="50546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293587" y="1162752"/>
            <a:ext cx="408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vervoerde spaceshuttles</a:t>
            </a:r>
          </a:p>
        </p:txBody>
      </p:sp>
    </p:spTree>
    <p:extLst>
      <p:ext uri="{BB962C8B-B14F-4D97-AF65-F5344CB8AC3E}">
        <p14:creationId xmlns:p14="http://schemas.microsoft.com/office/powerpoint/2010/main" val="421277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912" y="1792697"/>
            <a:ext cx="7597955" cy="506530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4704" y="91470"/>
            <a:ext cx="72512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err="1" smtClean="0">
                <a:solidFill>
                  <a:srgbClr val="0000FF"/>
                </a:solidFill>
              </a:rPr>
              <a:t>zeekraan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16085" y="1162752"/>
            <a:ext cx="40884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102 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102 m lang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72 m breed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8.700 ton hefvermogen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20.500 ton zwaar</a:t>
            </a:r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15670" y="1162752"/>
            <a:ext cx="2691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HLV </a:t>
            </a:r>
            <a:r>
              <a:rPr lang="nl-NL" sz="4000" b="1" dirty="0" err="1" smtClean="0">
                <a:solidFill>
                  <a:srgbClr val="0000FF"/>
                </a:solidFill>
              </a:rPr>
              <a:t>Svanen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7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8730"/>
            <a:ext cx="8757907" cy="472927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4704" y="91470"/>
            <a:ext cx="5954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Grootste </a:t>
            </a:r>
            <a:r>
              <a:rPr lang="nl-NL" sz="7200" b="1" dirty="0" smtClean="0">
                <a:solidFill>
                  <a:srgbClr val="0000FF"/>
                </a:solidFill>
              </a:rPr>
              <a:t>kraan</a:t>
            </a:r>
            <a:endParaRPr lang="nl-NL" sz="7200" dirty="0">
              <a:solidFill>
                <a:srgbClr val="0000FF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33798" y="1131633"/>
            <a:ext cx="61273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 smtClean="0">
              <a:solidFill>
                <a:srgbClr val="0000FF"/>
              </a:solidFill>
            </a:endParaRPr>
          </a:p>
          <a:p>
            <a:r>
              <a:rPr lang="nl-NL" sz="2800" b="1" dirty="0">
                <a:solidFill>
                  <a:srgbClr val="0000FF"/>
                </a:solidFill>
              </a:rPr>
              <a:t>t</a:t>
            </a:r>
            <a:r>
              <a:rPr lang="nl-NL" sz="2800" b="1" dirty="0" smtClean="0">
                <a:solidFill>
                  <a:srgbClr val="0000FF"/>
                </a:solidFill>
              </a:rPr>
              <a:t>elescopische kraan tot 100 m hoog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96 ton zwaar</a:t>
            </a:r>
          </a:p>
          <a:p>
            <a:r>
              <a:rPr lang="nl-NL" sz="2800" b="1" dirty="0" smtClean="0">
                <a:solidFill>
                  <a:srgbClr val="0000FF"/>
                </a:solidFill>
              </a:rPr>
              <a:t>1.200 ton hefvermogen</a:t>
            </a:r>
          </a:p>
          <a:p>
            <a:endParaRPr lang="nl-NL" sz="2800" b="1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977910" y="937856"/>
            <a:ext cx="5224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0000FF"/>
                </a:solidFill>
              </a:rPr>
              <a:t>Liebherr LTM 11200-9.1</a:t>
            </a:r>
            <a:endParaRPr lang="nl-NL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5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825500"/>
            <a:ext cx="78105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241</Words>
  <Application>Microsoft Macintosh PowerPoint</Application>
  <PresentationFormat>Diavoorstelling (4:3)</PresentationFormat>
  <Paragraphs>76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Machtige machines 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Machtige machines …</dc:title>
  <dc:creator>Jan Tilley</dc:creator>
  <cp:lastModifiedBy>Jan Tilley</cp:lastModifiedBy>
  <cp:revision>12</cp:revision>
  <dcterms:created xsi:type="dcterms:W3CDTF">2014-08-29T04:53:23Z</dcterms:created>
  <dcterms:modified xsi:type="dcterms:W3CDTF">2014-08-31T09:25:28Z</dcterms:modified>
</cp:coreProperties>
</file>